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F9F9E-8A73-401C-91C4-AFAEEA82A69E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F78A1-34D9-4343-86F8-56E1E0BB38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652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1F78A1-34D9-4343-86F8-56E1E0BB388E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704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022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147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619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909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9651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6616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268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92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988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23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137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229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785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31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980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926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BD5C-69BF-4563-9629-6E256EF9310D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9F6CC26-5471-470E-927B-690049FB79F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681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DB6023D8-9B5E-43A0-A572-BA6AF11DF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12" y="128296"/>
            <a:ext cx="11971175" cy="6601408"/>
          </a:xfrm>
        </p:spPr>
        <p:txBody>
          <a:bodyPr>
            <a:normAutofit fontScale="55000" lnSpcReduction="20000"/>
          </a:bodyPr>
          <a:lstStyle/>
          <a:p>
            <a:endParaRPr lang="tr-TR" sz="4500" dirty="0">
              <a:latin typeface="Algerian" panose="04020705040A02060702" pitchFamily="82" charset="0"/>
            </a:endParaRPr>
          </a:p>
          <a:p>
            <a:r>
              <a:rPr lang="en-US" sz="4500" dirty="0">
                <a:latin typeface="Algerian" panose="04020705040A02060702" pitchFamily="82" charset="0"/>
              </a:rPr>
              <a:t>examples of internet of things</a:t>
            </a:r>
            <a:r>
              <a:rPr lang="tr-TR" sz="4500" dirty="0">
                <a:latin typeface="Algerian" panose="04020705040A02060702" pitchFamily="82" charset="0"/>
              </a:rPr>
              <a:t> / NESNELERİN </a:t>
            </a:r>
            <a:r>
              <a:rPr lang="tr-TR" sz="4500" dirty="0" err="1">
                <a:latin typeface="Algerian" panose="04020705040A02060702" pitchFamily="82" charset="0"/>
              </a:rPr>
              <a:t>İNTERNETİ’ne</a:t>
            </a:r>
            <a:r>
              <a:rPr lang="tr-TR" sz="4500" dirty="0">
                <a:latin typeface="Algerian" panose="04020705040A02060702" pitchFamily="82" charset="0"/>
              </a:rPr>
              <a:t> örnekler</a:t>
            </a:r>
          </a:p>
          <a:p>
            <a:pPr algn="l"/>
            <a:endParaRPr lang="tr-TR" dirty="0"/>
          </a:p>
          <a:p>
            <a:pPr algn="l"/>
            <a:r>
              <a:rPr lang="tr-TR" sz="2900" b="1" dirty="0">
                <a:solidFill>
                  <a:srgbClr val="002060"/>
                </a:solidFill>
              </a:rPr>
              <a:t>1-Smart </a:t>
            </a:r>
            <a:r>
              <a:rPr lang="tr-TR" sz="2900" b="1" dirty="0" err="1">
                <a:solidFill>
                  <a:srgbClr val="002060"/>
                </a:solidFill>
              </a:rPr>
              <a:t>Thermostat</a:t>
            </a:r>
            <a:r>
              <a:rPr lang="tr-TR" sz="2900" b="1" dirty="0">
                <a:solidFill>
                  <a:srgbClr val="002060"/>
                </a:solidFill>
              </a:rPr>
              <a:t> / Akıllı Termostat</a:t>
            </a:r>
          </a:p>
          <a:p>
            <a:pPr algn="l"/>
            <a:endParaRPr lang="tr-TR" sz="26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tr-TR" sz="2600" b="1" dirty="0">
                <a:solidFill>
                  <a:schemeClr val="tx1"/>
                </a:solidFill>
                <a:latin typeface="SourceSans-Regular"/>
              </a:rPr>
              <a:t>Smart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Thermostats</a:t>
            </a:r>
            <a:r>
              <a:rPr lang="tr-TR" sz="2600" b="1" dirty="0">
                <a:solidFill>
                  <a:schemeClr val="tx1"/>
                </a:solidFill>
              </a:rPr>
              <a:t>,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with</a:t>
            </a:r>
            <a:r>
              <a:rPr lang="tr-TR" sz="2600" b="1" dirty="0">
                <a:solidFill>
                  <a:schemeClr val="tx1"/>
                </a:solidFill>
                <a:latin typeface="SourceSans-Regular"/>
              </a:rPr>
              <a:t> internet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connection</a:t>
            </a:r>
            <a:endParaRPr lang="tr-TR" sz="2600" b="1" dirty="0">
              <a:solidFill>
                <a:schemeClr val="tx1"/>
              </a:solidFill>
              <a:effectLst/>
              <a:latin typeface="SourceSans-Regular"/>
            </a:endParaRPr>
          </a:p>
          <a:p>
            <a:pPr algn="l"/>
            <a:r>
              <a:rPr lang="en-US" sz="2600" b="1" dirty="0">
                <a:solidFill>
                  <a:schemeClr val="tx1"/>
                </a:solidFill>
                <a:latin typeface="SourceSans-Semibold"/>
              </a:rPr>
              <a:t>adjusts the home temperature according to expectations.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chemeClr val="tx1"/>
                </a:solidFill>
                <a:latin typeface="SourceSans-Semibold"/>
              </a:rPr>
              <a:t> </a:t>
            </a:r>
            <a:r>
              <a:rPr lang="en-US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If you are not at home</a:t>
            </a:r>
            <a:r>
              <a:rPr lang="tr-TR" sz="29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, </a:t>
            </a:r>
            <a:r>
              <a:rPr lang="tr-TR" sz="2600" b="1" i="0" u="none" strike="noStrike" dirty="0" err="1">
                <a:solidFill>
                  <a:schemeClr val="tx1"/>
                </a:solidFill>
                <a:effectLst/>
                <a:latin typeface="SourceSans-Regular"/>
              </a:rPr>
              <a:t>if</a:t>
            </a:r>
            <a:r>
              <a:rPr lang="tr-TR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 </a:t>
            </a:r>
            <a:r>
              <a:rPr lang="tr-TR" sz="2600" b="1" i="0" u="none" strike="noStrike" dirty="0" err="1">
                <a:solidFill>
                  <a:schemeClr val="tx1"/>
                </a:solidFill>
                <a:effectLst/>
                <a:latin typeface="SourceSans-Regular"/>
              </a:rPr>
              <a:t>you</a:t>
            </a:r>
            <a:r>
              <a:rPr lang="tr-TR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 </a:t>
            </a:r>
            <a:r>
              <a:rPr lang="tr-TR" sz="2600" b="1" i="0" u="none" strike="noStrike" dirty="0" err="1">
                <a:solidFill>
                  <a:schemeClr val="tx1"/>
                </a:solidFill>
                <a:effectLst/>
                <a:latin typeface="SourceSans-Regular"/>
              </a:rPr>
              <a:t>are</a:t>
            </a:r>
            <a:r>
              <a:rPr lang="tr-TR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 </a:t>
            </a:r>
            <a:r>
              <a:rPr lang="tr-TR" sz="2600" b="1" i="0" u="none" strike="noStrike" dirty="0" err="1">
                <a:solidFill>
                  <a:schemeClr val="tx1"/>
                </a:solidFill>
                <a:effectLst/>
                <a:latin typeface="SourceSans-Regular"/>
              </a:rPr>
              <a:t>sleeping</a:t>
            </a:r>
            <a:r>
              <a:rPr lang="tr-TR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,</a:t>
            </a:r>
            <a:r>
              <a:rPr lang="en-US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 if you are sweating </a:t>
            </a:r>
            <a:endParaRPr lang="tr-TR" sz="2300" b="1" i="0" u="none" strike="noStrike" dirty="0">
              <a:solidFill>
                <a:schemeClr val="tx1"/>
              </a:solidFill>
              <a:effectLst/>
              <a:latin typeface="SourceSans-Regular"/>
            </a:endParaRPr>
          </a:p>
          <a:p>
            <a:pPr algn="l"/>
            <a:r>
              <a:rPr lang="en-US" sz="2600" b="1" i="0" u="none" strike="noStrike" dirty="0">
                <a:solidFill>
                  <a:schemeClr val="tx1"/>
                </a:solidFill>
                <a:effectLst/>
                <a:latin typeface="SourceSans-Regular"/>
              </a:rPr>
              <a:t>or cold</a:t>
            </a:r>
            <a:r>
              <a:rPr lang="en-US" sz="2900" b="1" dirty="0">
                <a:solidFill>
                  <a:schemeClr val="tx1"/>
                </a:solidFill>
                <a:latin typeface="SourceSans-Regular"/>
              </a:rPr>
              <a:t> </a:t>
            </a:r>
            <a:r>
              <a:rPr lang="tr-TR" sz="2900" b="1" dirty="0">
                <a:solidFill>
                  <a:schemeClr val="tx1"/>
                </a:solidFill>
                <a:latin typeface="SourceSans-Regular"/>
              </a:rPr>
              <a:t>,</a:t>
            </a:r>
            <a:r>
              <a:rPr lang="en-US" sz="2900" b="1" dirty="0">
                <a:solidFill>
                  <a:schemeClr val="tx1"/>
                </a:solidFill>
                <a:latin typeface="SourceSans-Regular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smart</a:t>
            </a:r>
            <a:r>
              <a:rPr lang="tr-TR" sz="2600" b="1" dirty="0">
                <a:solidFill>
                  <a:schemeClr val="tx1"/>
                </a:solidFill>
                <a:latin typeface="SourceSans-Regular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thermostats</a:t>
            </a:r>
            <a:r>
              <a:rPr lang="tr-TR" sz="2600" b="1" dirty="0">
                <a:solidFill>
                  <a:schemeClr val="tx1"/>
                </a:solidFill>
                <a:latin typeface="SourceSans-Semibold"/>
              </a:rPr>
              <a:t>; </a:t>
            </a:r>
            <a:r>
              <a:rPr lang="tr-TR" sz="2600" b="1" dirty="0" err="1">
                <a:solidFill>
                  <a:schemeClr val="tx1"/>
                </a:solidFill>
                <a:latin typeface="SourceSans-Semibold"/>
              </a:rPr>
              <a:t>suitable</a:t>
            </a:r>
            <a:r>
              <a:rPr lang="tr-TR" sz="2600" b="1" dirty="0">
                <a:solidFill>
                  <a:schemeClr val="tx1"/>
                </a:solidFill>
                <a:latin typeface="SourceSans-Semibold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Semibold"/>
              </a:rPr>
              <a:t>for</a:t>
            </a:r>
            <a:r>
              <a:rPr lang="tr-TR" sz="2600" b="1" dirty="0">
                <a:solidFill>
                  <a:schemeClr val="tx1"/>
                </a:solidFill>
                <a:latin typeface="SourceSans-Semibold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Semibold"/>
              </a:rPr>
              <a:t>ambient</a:t>
            </a:r>
            <a:r>
              <a:rPr lang="tr-TR" sz="2600" b="1" dirty="0">
                <a:solidFill>
                  <a:schemeClr val="tx1"/>
                </a:solidFill>
                <a:latin typeface="SourceSans-Semibold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Semibold"/>
              </a:rPr>
              <a:t>conditions</a:t>
            </a:r>
            <a:endParaRPr lang="tr-TR" sz="2600" b="1" dirty="0">
              <a:solidFill>
                <a:schemeClr val="tx1"/>
              </a:solidFill>
              <a:latin typeface="SourceSans-Semibold"/>
            </a:endParaRPr>
          </a:p>
          <a:p>
            <a:r>
              <a:rPr lang="en-US" sz="2600" b="1" dirty="0">
                <a:solidFill>
                  <a:schemeClr val="tx1"/>
                </a:solidFill>
                <a:latin typeface="SourceSans-Regular"/>
              </a:rPr>
              <a:t> </a:t>
            </a:r>
            <a:r>
              <a:rPr lang="tr-TR" sz="2600" b="1" dirty="0" err="1">
                <a:solidFill>
                  <a:schemeClr val="tx1"/>
                </a:solidFill>
                <a:latin typeface="SourceSans-Regular"/>
              </a:rPr>
              <a:t>makes</a:t>
            </a:r>
            <a:r>
              <a:rPr lang="tr-TR" sz="2600" b="1" dirty="0">
                <a:solidFill>
                  <a:schemeClr val="tx1"/>
                </a:solidFill>
                <a:latin typeface="SourceSans-Regular"/>
              </a:rPr>
              <a:t> </a:t>
            </a:r>
            <a:r>
              <a:rPr lang="en-US" sz="2600" b="1" dirty="0">
                <a:solidFill>
                  <a:schemeClr val="tx1"/>
                </a:solidFill>
                <a:latin typeface="SourceSans-Regular"/>
              </a:rPr>
              <a:t>settings</a:t>
            </a:r>
            <a:r>
              <a:rPr lang="en-US" sz="2600" b="1" dirty="0">
                <a:solidFill>
                  <a:schemeClr val="tx1"/>
                </a:solidFill>
                <a:latin typeface="SourceSans-Semibold"/>
              </a:rPr>
              <a:t>. </a:t>
            </a:r>
            <a:r>
              <a:rPr lang="en-US" sz="2600" b="1" dirty="0" err="1">
                <a:solidFill>
                  <a:schemeClr val="tx1"/>
                </a:solidFill>
                <a:latin typeface="SourceSans-Regular"/>
              </a:rPr>
              <a:t>Moreover,when</a:t>
            </a:r>
            <a:r>
              <a:rPr lang="en-US" sz="2600" b="1" dirty="0">
                <a:solidFill>
                  <a:schemeClr val="tx1"/>
                </a:solidFill>
                <a:latin typeface="SourceSans-Regular"/>
              </a:rPr>
              <a:t> you're not home </a:t>
            </a:r>
          </a:p>
          <a:p>
            <a:pPr algn="l"/>
            <a:r>
              <a:rPr lang="en-US" sz="2600" b="1" dirty="0">
                <a:solidFill>
                  <a:schemeClr val="tx1"/>
                </a:solidFill>
                <a:latin typeface="SourceSans-Regular"/>
              </a:rPr>
              <a:t>You can change the temperature with the mobile </a:t>
            </a:r>
            <a:r>
              <a:rPr lang="en-US" sz="2600" b="1" dirty="0">
                <a:solidFill>
                  <a:schemeClr val="tx1"/>
                </a:solidFill>
                <a:latin typeface="SourceSans-Semibold"/>
              </a:rPr>
              <a:t>ap</a:t>
            </a:r>
            <a:r>
              <a:rPr lang="en-US" sz="2600" b="1" dirty="0">
                <a:solidFill>
                  <a:schemeClr val="tx1"/>
                </a:solidFill>
                <a:latin typeface="SourceSans-Regular"/>
              </a:rPr>
              <a:t>plication</a:t>
            </a:r>
            <a:r>
              <a:rPr lang="en-US" sz="2600" b="1" dirty="0">
                <a:solidFill>
                  <a:schemeClr val="tx1"/>
                </a:solidFill>
                <a:latin typeface="SourceSans-Semibold"/>
              </a:rPr>
              <a:t>.</a:t>
            </a:r>
          </a:p>
          <a:p>
            <a:pPr algn="l"/>
            <a:endParaRPr lang="en-US" sz="2000" dirty="0">
              <a:solidFill>
                <a:srgbClr val="333333"/>
              </a:solidFill>
              <a:latin typeface="SourceSans-Semibold"/>
            </a:endParaRPr>
          </a:p>
          <a:p>
            <a:pPr algn="l"/>
            <a:endParaRPr lang="tr-TR" sz="2000" dirty="0">
              <a:solidFill>
                <a:srgbClr val="333333"/>
              </a:solidFill>
              <a:latin typeface="SourceSans-Semibold"/>
            </a:endParaRPr>
          </a:p>
          <a:p>
            <a:pPr algn="l"/>
            <a:r>
              <a:rPr lang="en-US" sz="2000" dirty="0">
                <a:solidFill>
                  <a:srgbClr val="333333"/>
                </a:solidFill>
                <a:latin typeface="SourceSans-Semibold"/>
              </a:rPr>
              <a:t>        </a:t>
            </a:r>
            <a:endParaRPr lang="tr-TR" sz="2000" b="1" dirty="0">
              <a:solidFill>
                <a:srgbClr val="333333"/>
              </a:solidFill>
              <a:effectLst/>
              <a:latin typeface="SourceSans-Semibold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tr-TR" sz="2900" dirty="0">
                <a:solidFill>
                  <a:srgbClr val="333333"/>
                </a:solidFill>
                <a:latin typeface="SourceSans-Regular"/>
              </a:rPr>
              <a:t>A</a:t>
            </a:r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kıllı termostatlar, internet bağlantısı ile</a:t>
            </a:r>
          </a:p>
          <a:p>
            <a:pPr algn="l"/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ev sıcaklığını beklentilere göre ayarlar.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Eğer evde değilseniz, uyuyorsanız, terliyor ya da </a:t>
            </a:r>
          </a:p>
          <a:p>
            <a:pPr algn="l"/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Üşüyorsanız, akıllı termostatlar; ortam koşullarına uygun </a:t>
            </a:r>
          </a:p>
          <a:p>
            <a:pPr algn="l"/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ayarları yapar. Üstelik, evde olmadığınızda mobil </a:t>
            </a:r>
          </a:p>
          <a:p>
            <a:pPr algn="l"/>
            <a:r>
              <a:rPr lang="tr-TR" sz="2900" b="0" i="0" dirty="0">
                <a:solidFill>
                  <a:srgbClr val="333333"/>
                </a:solidFill>
                <a:effectLst/>
                <a:latin typeface="SourceSans-Regular"/>
              </a:rPr>
              <a:t>uygulama ile sıcaklığı değiştirebilirsiniz.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6F312E-36AB-4495-B953-6BCF05F6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3" y="1968759"/>
            <a:ext cx="5542382" cy="47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ED4602-E207-4971-99A9-77D0E745E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69" y="219269"/>
            <a:ext cx="11905861" cy="6419461"/>
          </a:xfrm>
        </p:spPr>
        <p:txBody>
          <a:bodyPr/>
          <a:lstStyle/>
          <a:p>
            <a:pPr marL="0" indent="0">
              <a:buNone/>
            </a:pPr>
            <a:r>
              <a:rPr lang="tr-TR" b="1" dirty="0" err="1">
                <a:solidFill>
                  <a:srgbClr val="002060"/>
                </a:solidFill>
              </a:rPr>
              <a:t>The</a:t>
            </a:r>
            <a:r>
              <a:rPr lang="tr-TR" b="1" dirty="0">
                <a:solidFill>
                  <a:srgbClr val="002060"/>
                </a:solidFill>
              </a:rPr>
              <a:t> </a:t>
            </a:r>
            <a:r>
              <a:rPr lang="tr-TR" b="1" dirty="0" err="1">
                <a:solidFill>
                  <a:srgbClr val="002060"/>
                </a:solidFill>
              </a:rPr>
              <a:t>future</a:t>
            </a:r>
            <a:r>
              <a:rPr lang="tr-TR" b="1" dirty="0">
                <a:solidFill>
                  <a:srgbClr val="002060"/>
                </a:solidFill>
              </a:rPr>
              <a:t> of </a:t>
            </a:r>
            <a:r>
              <a:rPr lang="tr-TR" b="1" dirty="0" err="1">
                <a:solidFill>
                  <a:srgbClr val="002060"/>
                </a:solidFill>
              </a:rPr>
              <a:t>the</a:t>
            </a:r>
            <a:r>
              <a:rPr lang="tr-TR" b="1" dirty="0">
                <a:solidFill>
                  <a:srgbClr val="002060"/>
                </a:solidFill>
              </a:rPr>
              <a:t> internet of </a:t>
            </a:r>
            <a:r>
              <a:rPr lang="tr-TR" b="1" dirty="0" err="1">
                <a:solidFill>
                  <a:srgbClr val="002060"/>
                </a:solidFill>
              </a:rPr>
              <a:t>things</a:t>
            </a:r>
            <a:r>
              <a:rPr lang="tr-TR" b="1" dirty="0">
                <a:solidFill>
                  <a:srgbClr val="002060"/>
                </a:solidFill>
              </a:rPr>
              <a:t> / Nesnelerin internetinin geleceği</a:t>
            </a:r>
          </a:p>
          <a:p>
            <a:pPr marL="0" indent="0">
              <a:buNone/>
            </a:pPr>
            <a:endParaRPr lang="tr-TR" sz="2400" b="0" i="0" dirty="0">
              <a:effectLst/>
              <a:latin typeface="Inter v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tr-TR" sz="2400" b="1" dirty="0">
                <a:latin typeface="Inter var"/>
              </a:rPr>
              <a:t>İnternet of </a:t>
            </a:r>
            <a:r>
              <a:rPr lang="tr-TR" sz="2400" b="1" dirty="0" err="1">
                <a:latin typeface="Inter var"/>
              </a:rPr>
              <a:t>things</a:t>
            </a:r>
            <a:r>
              <a:rPr lang="tr-TR" sz="2400" b="1" dirty="0">
                <a:latin typeface="Inter var"/>
              </a:rPr>
              <a:t> </a:t>
            </a:r>
            <a:r>
              <a:rPr lang="tr-TR" sz="2400" b="1" dirty="0" err="1">
                <a:latin typeface="Inter var"/>
              </a:rPr>
              <a:t>will</a:t>
            </a:r>
            <a:r>
              <a:rPr lang="tr-TR" sz="2400" b="1" dirty="0">
                <a:latin typeface="Inter var"/>
              </a:rPr>
              <a:t> </a:t>
            </a:r>
            <a:r>
              <a:rPr lang="en-US" sz="2400" b="1" dirty="0">
                <a:latin typeface="Inter var"/>
              </a:rPr>
              <a:t>be integrated into all sectors </a:t>
            </a:r>
            <a:r>
              <a:rPr lang="tr-TR" sz="2400" b="1" dirty="0">
                <a:latin typeface="Inter var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2400" b="1" dirty="0" err="1">
                <a:latin typeface="Inter var"/>
              </a:rPr>
              <a:t>In</a:t>
            </a:r>
            <a:r>
              <a:rPr lang="tr-TR" sz="2400" b="1" dirty="0">
                <a:latin typeface="Inter var"/>
              </a:rPr>
              <a:t> </a:t>
            </a:r>
            <a:r>
              <a:rPr lang="tr-TR" sz="2400" b="1" dirty="0" err="1">
                <a:latin typeface="Inter var"/>
              </a:rPr>
              <a:t>this</a:t>
            </a:r>
            <a:r>
              <a:rPr lang="tr-TR" sz="2400" b="1" dirty="0">
                <a:latin typeface="Inter var"/>
              </a:rPr>
              <a:t> </a:t>
            </a:r>
            <a:r>
              <a:rPr lang="tr-TR" sz="2400" b="1" dirty="0" err="1">
                <a:latin typeface="Inter var"/>
              </a:rPr>
              <a:t>way</a:t>
            </a:r>
            <a:r>
              <a:rPr lang="tr-TR" sz="2400" b="1" dirty="0">
                <a:latin typeface="Inter var"/>
              </a:rPr>
              <a:t>; </a:t>
            </a:r>
            <a:r>
              <a:rPr lang="tr-TR" sz="2400" b="1" dirty="0" err="1">
                <a:latin typeface="Inter var"/>
              </a:rPr>
              <a:t>better</a:t>
            </a:r>
            <a:r>
              <a:rPr lang="tr-TR" sz="2400" b="1" dirty="0">
                <a:latin typeface="Inter var"/>
              </a:rPr>
              <a:t> </a:t>
            </a:r>
            <a:r>
              <a:rPr lang="tr-TR" sz="2400" b="1" dirty="0" err="1">
                <a:latin typeface="Inter var"/>
              </a:rPr>
              <a:t>tracking</a:t>
            </a:r>
            <a:r>
              <a:rPr lang="tr-TR" sz="2400" b="1" dirty="0">
                <a:latin typeface="Inter var"/>
              </a:rPr>
              <a:t>, </a:t>
            </a:r>
            <a:r>
              <a:rPr lang="tr-TR" sz="2400" b="1" dirty="0" err="1">
                <a:latin typeface="Inter var"/>
              </a:rPr>
              <a:t>handle</a:t>
            </a:r>
            <a:r>
              <a:rPr lang="tr-TR" sz="2400" b="1" dirty="0">
                <a:latin typeface="Inter var"/>
              </a:rPr>
              <a:t>, </a:t>
            </a:r>
            <a:r>
              <a:rPr lang="en-US" sz="2400" b="1" dirty="0">
                <a:latin typeface="Inter var"/>
              </a:rPr>
              <a:t>control quality can be ensured</a:t>
            </a:r>
            <a:r>
              <a:rPr lang="tr-TR" sz="2400" b="1" dirty="0">
                <a:latin typeface="Inter var"/>
              </a:rPr>
              <a:t> </a:t>
            </a:r>
            <a:r>
              <a:rPr lang="tr-TR" sz="2400" b="1" dirty="0" err="1">
                <a:latin typeface="Inter var"/>
              </a:rPr>
              <a:t>and</a:t>
            </a:r>
            <a:r>
              <a:rPr lang="tr-TR" sz="2400" b="1" dirty="0">
                <a:latin typeface="Inter var"/>
              </a:rPr>
              <a:t> </a:t>
            </a:r>
            <a:r>
              <a:rPr lang="en-US" sz="2400" b="1" dirty="0">
                <a:latin typeface="Inter var"/>
              </a:rPr>
              <a:t>decision-making processes will progress faster.</a:t>
            </a:r>
            <a:endParaRPr lang="tr-TR" sz="2400" b="1" dirty="0">
              <a:latin typeface="Inter v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latin typeface="Inter var"/>
              </a:rPr>
              <a:t>The number of connected IoT devices is believed to reach 125 billion by 2030</a:t>
            </a:r>
            <a:endParaRPr lang="tr-TR" sz="2400" b="1" dirty="0">
              <a:latin typeface="Inter v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latin typeface="Inter var"/>
              </a:rPr>
              <a:t>IoT is estimated to be $ 11.1 trillion by 2025</a:t>
            </a:r>
            <a:endParaRPr lang="tr-TR" sz="2400" b="1" dirty="0">
              <a:latin typeface="Inter var"/>
            </a:endParaRPr>
          </a:p>
          <a:p>
            <a:pPr marL="0" indent="0">
              <a:buNone/>
            </a:pPr>
            <a:endParaRPr lang="tr-TR" sz="2400" dirty="0">
              <a:latin typeface="Inter var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tr-TR" sz="2400" b="0" i="0" dirty="0">
                <a:effectLst/>
                <a:latin typeface="Inter var"/>
              </a:rPr>
              <a:t>Nesne</a:t>
            </a:r>
            <a:r>
              <a:rPr lang="tr-TR" sz="2400" dirty="0">
                <a:latin typeface="Inter var"/>
              </a:rPr>
              <a:t>lerin interneti t</a:t>
            </a:r>
            <a:r>
              <a:rPr lang="tr-TR" sz="2400" b="0" i="0" dirty="0">
                <a:effectLst/>
                <a:latin typeface="Inter var"/>
              </a:rPr>
              <a:t>üm sektörlere entegre edilecek.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2400" b="0" i="0" dirty="0">
                <a:effectLst/>
                <a:latin typeface="Inter var"/>
              </a:rPr>
              <a:t>Bu sayede, daha iyi izleme, işleme, kontrol kalitesi sağlanabilecek ve karar verme süreçleri daha hızlı </a:t>
            </a:r>
            <a:r>
              <a:rPr lang="tr-TR" sz="2400" dirty="0">
                <a:latin typeface="Inter var"/>
              </a:rPr>
              <a:t>ilerleyecek</a:t>
            </a:r>
            <a:r>
              <a:rPr lang="tr-TR" sz="2400" b="0" i="0" dirty="0">
                <a:effectLst/>
                <a:latin typeface="Inter var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sz="2000" dirty="0">
                <a:solidFill>
                  <a:srgbClr val="333333"/>
                </a:solidFill>
                <a:latin typeface="helvetica neue"/>
              </a:rPr>
              <a:t>B</a:t>
            </a:r>
            <a:r>
              <a:rPr lang="tr-TR" sz="2000" b="0" i="0" dirty="0">
                <a:effectLst/>
                <a:latin typeface="helvetica neue"/>
              </a:rPr>
              <a:t>ağlı </a:t>
            </a:r>
            <a:r>
              <a:rPr lang="tr-TR" sz="2000" b="0" i="0" dirty="0" err="1">
                <a:effectLst/>
                <a:latin typeface="helvetica neue"/>
              </a:rPr>
              <a:t>IoT</a:t>
            </a:r>
            <a:r>
              <a:rPr lang="tr-TR" sz="2000" b="0" i="0" dirty="0">
                <a:effectLst/>
                <a:latin typeface="helvetica neue"/>
              </a:rPr>
              <a:t> cihaz sayısının 2030’da </a:t>
            </a:r>
            <a:r>
              <a:rPr lang="tr-TR" sz="2000" b="1" i="0" dirty="0">
                <a:effectLst/>
                <a:latin typeface="helvetica neue"/>
              </a:rPr>
              <a:t>125 milyara </a:t>
            </a:r>
            <a:r>
              <a:rPr lang="tr-TR" sz="2000" b="0" i="0" dirty="0">
                <a:effectLst/>
                <a:latin typeface="helvetica neue"/>
              </a:rPr>
              <a:t>ulaşacağına inanılıyor</a:t>
            </a:r>
            <a:endParaRPr lang="tr-TR" sz="2400" b="0" i="0" dirty="0">
              <a:effectLst/>
              <a:latin typeface="helvetica neue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tr-TR" sz="2000" b="0" i="0" dirty="0" err="1">
                <a:solidFill>
                  <a:srgbClr val="333333"/>
                </a:solidFill>
                <a:effectLst/>
                <a:latin typeface="helvetica neue"/>
              </a:rPr>
              <a:t>IoT’nin</a:t>
            </a:r>
            <a:r>
              <a:rPr lang="tr-TR" sz="2000" b="0" i="0" dirty="0">
                <a:solidFill>
                  <a:srgbClr val="333333"/>
                </a:solidFill>
                <a:effectLst/>
                <a:latin typeface="helvetica neue"/>
              </a:rPr>
              <a:t> 2025’e kadar </a:t>
            </a:r>
            <a:r>
              <a:rPr lang="tr-TR" sz="2000" b="1" i="0" dirty="0">
                <a:solidFill>
                  <a:srgbClr val="333333"/>
                </a:solidFill>
                <a:effectLst/>
                <a:latin typeface="helvetica neue"/>
              </a:rPr>
              <a:t>11,1 trilyon dolar</a:t>
            </a:r>
            <a:r>
              <a:rPr lang="tr-TR" sz="2000" b="0" i="0" dirty="0">
                <a:solidFill>
                  <a:srgbClr val="333333"/>
                </a:solidFill>
                <a:effectLst/>
                <a:latin typeface="helvetica neue"/>
              </a:rPr>
              <a:t> olacağı tahmin ediliyor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155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E192D2-6BAF-4871-8BD8-FE83EF290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5" y="270588"/>
            <a:ext cx="11308702" cy="60835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dirty="0"/>
              <a:t>                                        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                      </a:t>
            </a:r>
            <a:r>
              <a:rPr lang="tr-TR" sz="2800" b="1" dirty="0" err="1">
                <a:latin typeface="Algerian" panose="04020705040A02060702" pitchFamily="82" charset="0"/>
              </a:rPr>
              <a:t>source</a:t>
            </a:r>
            <a:r>
              <a:rPr lang="tr-TR" sz="2800" b="1">
                <a:latin typeface="Algerian" panose="04020705040A02060702" pitchFamily="82" charset="0"/>
              </a:rPr>
              <a:t> / </a:t>
            </a:r>
            <a:r>
              <a:rPr lang="tr-TR" sz="2800" b="1" dirty="0">
                <a:latin typeface="Algerian" panose="04020705040A02060702" pitchFamily="82" charset="0"/>
              </a:rPr>
              <a:t>KAYNAKÇA </a:t>
            </a:r>
          </a:p>
          <a:p>
            <a:pPr marL="0" indent="0">
              <a:buNone/>
            </a:pPr>
            <a:endParaRPr lang="tr-TR" sz="2800" b="1" dirty="0"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https://ankaref.com/blog/nesnelerin-interneti-cihazlarinin-ornekleri-nelerdir-7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https://www.engieevde.com/page/nesnelerin-interneti-ve-akilli-evler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https://www.garantibbva.com.tr/tr/blog/nesnelerin-interneti-nedir.page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tr-TR" b="1" dirty="0"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tr-TR" b="1" dirty="0">
                <a:latin typeface="Algerian" panose="04020705040A02060702" pitchFamily="82" charset="0"/>
              </a:rPr>
              <a:t>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41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D2B282-31BD-4921-9D79-B19A3484A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7" y="195942"/>
            <a:ext cx="11831216" cy="64847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tr-TR" b="1" dirty="0">
              <a:solidFill>
                <a:srgbClr val="C00000"/>
              </a:solidFill>
              <a:latin typeface="SourceSans-Regular"/>
            </a:endParaRPr>
          </a:p>
          <a:p>
            <a:pPr marL="0" indent="0" algn="l">
              <a:buNone/>
            </a:pPr>
            <a:endParaRPr lang="tr-TR" b="1" dirty="0">
              <a:solidFill>
                <a:srgbClr val="C00000"/>
              </a:solidFill>
              <a:latin typeface="SourceSans-Regular"/>
            </a:endParaRPr>
          </a:p>
          <a:p>
            <a:pPr marL="0" indent="0" algn="l">
              <a:buNone/>
            </a:pPr>
            <a:r>
              <a:rPr lang="tr-TR" b="1" dirty="0">
                <a:solidFill>
                  <a:srgbClr val="C00000"/>
                </a:solidFill>
                <a:latin typeface="SourceSans-Regular"/>
              </a:rPr>
              <a:t>2-Smart </a:t>
            </a:r>
            <a:r>
              <a:rPr lang="tr-TR" b="1" dirty="0" err="1">
                <a:solidFill>
                  <a:srgbClr val="C00000"/>
                </a:solidFill>
                <a:latin typeface="SourceSans-Regular"/>
              </a:rPr>
              <a:t>Bulb</a:t>
            </a:r>
            <a:r>
              <a:rPr lang="tr-TR" b="1" dirty="0">
                <a:solidFill>
                  <a:srgbClr val="C00000"/>
                </a:solidFill>
                <a:latin typeface="SourceSans-Regular"/>
              </a:rPr>
              <a:t> / Akıllı Ampul</a:t>
            </a:r>
          </a:p>
          <a:p>
            <a:pPr marL="0" indent="0" algn="l">
              <a:buNone/>
            </a:pPr>
            <a:endParaRPr lang="tr-TR" sz="1800" b="1" dirty="0">
              <a:latin typeface="SourceSans-Regular"/>
            </a:endParaRPr>
          </a:p>
          <a:p>
            <a:pPr marL="0" indent="0" algn="l">
              <a:buNone/>
            </a:pPr>
            <a:endParaRPr lang="tr-TR" b="1" dirty="0">
              <a:latin typeface="SourceSans-Regular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tr-TR" sz="2000" b="1" dirty="0" err="1">
                <a:latin typeface="SourceSans-Regular"/>
              </a:rPr>
              <a:t>Thanks</a:t>
            </a:r>
            <a:r>
              <a:rPr lang="tr-TR" sz="2000" b="1" dirty="0">
                <a:latin typeface="SourceSans-Regular"/>
              </a:rPr>
              <a:t> </a:t>
            </a:r>
            <a:r>
              <a:rPr lang="tr-TR" sz="2000" b="1" dirty="0" err="1">
                <a:latin typeface="SourceSans-Regular"/>
              </a:rPr>
              <a:t>to</a:t>
            </a:r>
            <a:r>
              <a:rPr lang="tr-TR" sz="2000" b="1" dirty="0">
                <a:latin typeface="SourceSans-Regular"/>
              </a:rPr>
              <a:t> </a:t>
            </a:r>
            <a:r>
              <a:rPr lang="tr-TR" sz="2000" b="1" dirty="0" err="1">
                <a:latin typeface="SourceSans-Regular"/>
              </a:rPr>
              <a:t>the</a:t>
            </a:r>
            <a:r>
              <a:rPr lang="tr-TR" sz="2000" b="1" dirty="0">
                <a:latin typeface="SourceSans-Regular"/>
              </a:rPr>
              <a:t> mobile </a:t>
            </a:r>
            <a:r>
              <a:rPr lang="tr-TR" sz="2000" b="1" dirty="0" err="1">
                <a:latin typeface="SourceSans-Regular"/>
              </a:rPr>
              <a:t>application</a:t>
            </a:r>
            <a:r>
              <a:rPr lang="en-US" sz="2000" b="1" dirty="0">
                <a:latin typeface="SourceSans-Regular"/>
              </a:rPr>
              <a:t>,</a:t>
            </a:r>
            <a:r>
              <a:rPr lang="tr-TR" sz="2000" b="1" dirty="0">
                <a:latin typeface="SourceSans-Regular"/>
              </a:rPr>
              <a:t> </a:t>
            </a:r>
            <a:r>
              <a:rPr lang="en-US" sz="2000" b="1" dirty="0">
                <a:latin typeface="SourceSans-Regular"/>
              </a:rPr>
              <a:t>giving the </a:t>
            </a:r>
            <a:endParaRPr lang="tr-TR" sz="2000" b="1" dirty="0">
              <a:latin typeface="SourceSans-Regular"/>
            </a:endParaRPr>
          </a:p>
          <a:p>
            <a:pPr marL="0" indent="0" algn="l">
              <a:buNone/>
            </a:pPr>
            <a:r>
              <a:rPr lang="en-US" sz="2000" b="1" dirty="0">
                <a:latin typeface="SourceSans-Regular"/>
              </a:rPr>
              <a:t>desired color light</a:t>
            </a:r>
            <a:r>
              <a:rPr lang="tr-TR" sz="2000" b="1" dirty="0">
                <a:latin typeface="SourceSans-Regular"/>
              </a:rPr>
              <a:t> </a:t>
            </a:r>
            <a:r>
              <a:rPr lang="tr-TR" sz="2000" b="1" dirty="0" err="1">
                <a:latin typeface="SourceSans-Regular"/>
              </a:rPr>
              <a:t>and</a:t>
            </a:r>
            <a:r>
              <a:rPr lang="tr-TR" sz="2000" b="1" dirty="0">
                <a:latin typeface="SourceSans-Regular"/>
              </a:rPr>
              <a:t> o</a:t>
            </a:r>
            <a:r>
              <a:rPr lang="en-US" sz="2000" b="1" dirty="0" err="1">
                <a:latin typeface="SourceSans-Regular"/>
              </a:rPr>
              <a:t>ptionally</a:t>
            </a:r>
            <a:r>
              <a:rPr lang="tr-TR" sz="2000" b="1" dirty="0">
                <a:latin typeface="SourceSans-Regular"/>
              </a:rPr>
              <a:t> </a:t>
            </a:r>
            <a:r>
              <a:rPr lang="tr-TR" sz="2000" b="1" dirty="0" err="1">
                <a:latin typeface="SourceSans-Regular"/>
              </a:rPr>
              <a:t>openable</a:t>
            </a:r>
            <a:r>
              <a:rPr lang="tr-TR" sz="2000" b="1" dirty="0">
                <a:latin typeface="SourceSans-Regular"/>
              </a:rPr>
              <a:t>, </a:t>
            </a:r>
            <a:r>
              <a:rPr lang="tr-TR" sz="2000" b="1" dirty="0" err="1">
                <a:latin typeface="SourceSans-Regular"/>
              </a:rPr>
              <a:t>closable</a:t>
            </a:r>
            <a:endParaRPr lang="tr-TR" sz="2000" b="1" dirty="0">
              <a:latin typeface="SourceSans-Regular"/>
            </a:endParaRPr>
          </a:p>
          <a:p>
            <a:pPr marL="0" indent="0" algn="l">
              <a:buNone/>
            </a:pPr>
            <a:r>
              <a:rPr lang="tr-TR" sz="2000" b="1" dirty="0" err="1">
                <a:latin typeface="SourceSans-Regular"/>
              </a:rPr>
              <a:t>bulb</a:t>
            </a:r>
            <a:r>
              <a:rPr lang="tr-TR" sz="2000" b="1" dirty="0">
                <a:latin typeface="SourceSans-Regular"/>
              </a:rPr>
              <a:t>.</a:t>
            </a:r>
            <a:endParaRPr lang="en-US" sz="2000" b="1" dirty="0">
              <a:latin typeface="SourceSans-Regular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tr-TR" b="1" dirty="0">
              <a:solidFill>
                <a:schemeClr val="accent1">
                  <a:lumMod val="50000"/>
                </a:schemeClr>
              </a:solidFill>
              <a:latin typeface="SourceSans-Regular"/>
            </a:endParaRPr>
          </a:p>
          <a:p>
            <a:pPr marL="0" indent="0" algn="l">
              <a:buNone/>
            </a:pPr>
            <a:endParaRPr lang="tr-TR" sz="2000" b="1" dirty="0">
              <a:solidFill>
                <a:schemeClr val="accent1">
                  <a:lumMod val="50000"/>
                </a:schemeClr>
              </a:solidFill>
              <a:latin typeface="SourceSans-Regular"/>
            </a:endParaRPr>
          </a:p>
          <a:p>
            <a:pPr marL="0" indent="0" algn="l">
              <a:buNone/>
            </a:pPr>
            <a:endParaRPr lang="tr-TR" sz="2000" b="1" dirty="0">
              <a:solidFill>
                <a:schemeClr val="accent1">
                  <a:lumMod val="50000"/>
                </a:schemeClr>
              </a:solidFill>
              <a:latin typeface="SourceSans-Regular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tr-TR" sz="2000" dirty="0">
                <a:solidFill>
                  <a:srgbClr val="333333"/>
                </a:solidFill>
                <a:latin typeface="SourceSans-Regular"/>
              </a:rPr>
              <a:t>Mobil uygulama sayesinde,</a:t>
            </a:r>
          </a:p>
          <a:p>
            <a:pPr marL="0" indent="0" algn="l">
              <a:buNone/>
            </a:pPr>
            <a:r>
              <a:rPr lang="tr-TR" sz="2000" dirty="0">
                <a:solidFill>
                  <a:srgbClr val="333333"/>
                </a:solidFill>
                <a:latin typeface="SourceSans-Regular"/>
              </a:rPr>
              <a:t>İstenilen renkte ışık veren ve isteğe göre açılıp </a:t>
            </a:r>
          </a:p>
          <a:p>
            <a:pPr marL="0" indent="0" algn="l">
              <a:buNone/>
            </a:pPr>
            <a:r>
              <a:rPr lang="tr-TR" sz="2000" dirty="0">
                <a:solidFill>
                  <a:srgbClr val="333333"/>
                </a:solidFill>
                <a:latin typeface="SourceSans-Regular"/>
              </a:rPr>
              <a:t>kapanan ampul.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414CA7-8927-4F85-9BE7-14C6AC87F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2" y="1054359"/>
            <a:ext cx="4830147" cy="53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2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5EFCA2-BF69-4364-ABA7-6EFB392E8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6" y="298580"/>
            <a:ext cx="11719249" cy="6475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600" b="1" dirty="0"/>
              <a:t>           </a:t>
            </a:r>
            <a:r>
              <a:rPr lang="tr-TR" sz="3600" b="1" dirty="0" err="1"/>
              <a:t>Detailed</a:t>
            </a:r>
            <a:r>
              <a:rPr lang="tr-TR" sz="3600" b="1" dirty="0"/>
              <a:t> </a:t>
            </a:r>
            <a:r>
              <a:rPr lang="tr-TR" sz="3600" b="1" dirty="0" err="1"/>
              <a:t>example</a:t>
            </a:r>
            <a:r>
              <a:rPr lang="tr-TR" sz="3600" b="1" dirty="0"/>
              <a:t>/</a:t>
            </a:r>
            <a:r>
              <a:rPr lang="tr-TR" sz="3600" b="1" dirty="0">
                <a:latin typeface="Algerian" panose="04020705040A02060702" pitchFamily="82" charset="0"/>
              </a:rPr>
              <a:t>Detaylı Örnek</a:t>
            </a:r>
          </a:p>
          <a:p>
            <a:pPr marL="0" indent="0">
              <a:buNone/>
            </a:pPr>
            <a:r>
              <a:rPr lang="tr-TR" sz="2400" b="1" dirty="0">
                <a:solidFill>
                  <a:schemeClr val="accent1">
                    <a:lumMod val="50000"/>
                  </a:schemeClr>
                </a:solidFill>
              </a:rPr>
              <a:t>Smart Station </a:t>
            </a:r>
            <a:r>
              <a:rPr lang="tr-TR" sz="2400" b="1" dirty="0" err="1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tr-TR" sz="2400" b="1" dirty="0">
                <a:solidFill>
                  <a:schemeClr val="accent1">
                    <a:lumMod val="50000"/>
                  </a:schemeClr>
                </a:solidFill>
              </a:rPr>
              <a:t> / Akıllı Durak Sistemi</a:t>
            </a:r>
            <a:endParaRPr lang="tr-TR" sz="20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sz="2000" b="1" dirty="0" err="1"/>
              <a:t>Thanks</a:t>
            </a:r>
            <a:r>
              <a:rPr lang="tr-TR" sz="2000" b="1" dirty="0"/>
              <a:t> </a:t>
            </a:r>
            <a:r>
              <a:rPr lang="tr-TR" sz="2000" b="1" dirty="0" err="1"/>
              <a:t>to</a:t>
            </a:r>
            <a:r>
              <a:rPr lang="tr-TR" sz="2000" b="1" dirty="0"/>
              <a:t> </a:t>
            </a:r>
            <a:r>
              <a:rPr lang="tr-TR" sz="2000" b="1" dirty="0" err="1"/>
              <a:t>this</a:t>
            </a:r>
            <a:r>
              <a:rPr lang="tr-TR" sz="2000" b="1" dirty="0"/>
              <a:t> </a:t>
            </a:r>
            <a:r>
              <a:rPr lang="tr-TR" sz="2000" b="1" dirty="0" err="1"/>
              <a:t>system</a:t>
            </a:r>
            <a:r>
              <a:rPr lang="tr-TR" sz="2000" b="1" dirty="0"/>
              <a:t> </a:t>
            </a:r>
            <a:r>
              <a:rPr lang="en-US" sz="2000" b="1" dirty="0"/>
              <a:t>while waiting at the bus stops</a:t>
            </a:r>
            <a:r>
              <a:rPr lang="tr-TR" sz="2000" b="1" dirty="0"/>
              <a:t>, w</a:t>
            </a:r>
            <a:r>
              <a:rPr lang="en-US" sz="2000" b="1" dirty="0"/>
              <a:t>hen will the bus we expect will come</a:t>
            </a:r>
            <a:r>
              <a:rPr lang="tr-TR" sz="2000" b="1" dirty="0"/>
              <a:t>,</a:t>
            </a:r>
            <a:r>
              <a:rPr lang="tr-TR" sz="1600" b="1" i="0" u="none" strike="noStrike" dirty="0">
                <a:effectLst/>
                <a:latin typeface="Merriweather"/>
              </a:rPr>
              <a:t> </a:t>
            </a:r>
            <a:r>
              <a:rPr lang="tr-TR" sz="2400" b="1" dirty="0" err="1">
                <a:latin typeface="Merriweather"/>
              </a:rPr>
              <a:t>w</a:t>
            </a:r>
            <a:r>
              <a:rPr lang="tr-TR" sz="2400" b="1" i="0" u="none" strike="noStrike" dirty="0" err="1">
                <a:effectLst/>
                <a:latin typeface="Merriweather"/>
              </a:rPr>
              <a:t>here</a:t>
            </a:r>
            <a:r>
              <a:rPr lang="tr-TR" sz="2400" b="1" i="0" u="none" strike="noStrike" dirty="0">
                <a:effectLst/>
                <a:latin typeface="Merriweather"/>
              </a:rPr>
              <a:t> it is </a:t>
            </a:r>
            <a:r>
              <a:rPr lang="tr-TR" sz="2400" b="1" i="0" u="none" strike="noStrike" dirty="0" err="1">
                <a:effectLst/>
                <a:latin typeface="Merriweather"/>
              </a:rPr>
              <a:t>located</a:t>
            </a:r>
            <a:r>
              <a:rPr lang="tr-TR" sz="2400" b="1" i="0" u="none" strike="noStrike" dirty="0">
                <a:effectLst/>
                <a:latin typeface="Merriweather"/>
              </a:rPr>
              <a:t> </a:t>
            </a:r>
            <a:r>
              <a:rPr lang="tr-TR" sz="2400" b="1" i="0" u="none" strike="noStrike" dirty="0" err="1">
                <a:effectLst/>
                <a:latin typeface="Merriweather"/>
              </a:rPr>
              <a:t>that</a:t>
            </a:r>
            <a:r>
              <a:rPr lang="tr-TR" sz="2400" b="1" i="0" u="none" strike="noStrike" dirty="0">
                <a:effectLst/>
                <a:latin typeface="Merriweather"/>
              </a:rPr>
              <a:t> moment </a:t>
            </a:r>
            <a:r>
              <a:rPr lang="tr-TR" sz="2400" b="1" i="0" u="none" strike="noStrike" dirty="0" err="1">
                <a:effectLst/>
                <a:latin typeface="Merriweather"/>
              </a:rPr>
              <a:t>and</a:t>
            </a:r>
            <a:r>
              <a:rPr lang="tr-TR" sz="2400" b="1" i="0" u="none" strike="noStrike" dirty="0">
                <a:effectLst/>
                <a:latin typeface="Merriweather"/>
              </a:rPr>
              <a:t> </a:t>
            </a:r>
            <a:r>
              <a:rPr lang="tr-TR" sz="2400" b="1" dirty="0">
                <a:latin typeface="Merriweather"/>
              </a:rPr>
              <a:t>w</a:t>
            </a:r>
            <a:r>
              <a:rPr lang="en-US" sz="2400" b="1" i="0" u="none" strike="noStrike" dirty="0">
                <a:effectLst/>
                <a:latin typeface="Merriweather"/>
              </a:rPr>
              <a:t>e can instantly see the information about the number of passengers it carries.</a:t>
            </a:r>
            <a:endParaRPr lang="tr-TR" sz="2400" b="1" i="0" u="none" strike="noStrike" dirty="0">
              <a:effectLst/>
              <a:latin typeface="Merriweather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>
                <a:effectLst/>
              </a:rPr>
              <a:t> </a:t>
            </a:r>
            <a:r>
              <a:rPr lang="tr-TR" sz="2000" b="1" dirty="0" err="1">
                <a:effectLst/>
              </a:rPr>
              <a:t>This</a:t>
            </a:r>
            <a:r>
              <a:rPr lang="tr-TR" sz="2000" b="1" dirty="0"/>
              <a:t> </a:t>
            </a:r>
            <a:r>
              <a:rPr lang="tr-TR" sz="2000" b="1" dirty="0" err="1"/>
              <a:t>system</a:t>
            </a:r>
            <a:r>
              <a:rPr lang="tr-TR" sz="2000" b="1" dirty="0"/>
              <a:t> </a:t>
            </a:r>
            <a:r>
              <a:rPr lang="tr-TR" sz="2000" b="1" dirty="0" err="1"/>
              <a:t>to</a:t>
            </a:r>
            <a:r>
              <a:rPr lang="tr-TR" sz="2000" b="1" dirty="0"/>
              <a:t> us </a:t>
            </a:r>
            <a:r>
              <a:rPr lang="en-US" sz="2000" b="1" dirty="0"/>
              <a:t>It enables us to use our time correctly during the day and save time as a result.</a:t>
            </a:r>
            <a:br>
              <a:rPr lang="tr-TR" b="0" dirty="0">
                <a:effectLst/>
              </a:rPr>
            </a:br>
            <a:br>
              <a:rPr lang="tr-TR" b="0" dirty="0">
                <a:effectLst/>
              </a:rPr>
            </a:br>
            <a:endParaRPr lang="tr-TR" sz="32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2000" dirty="0"/>
              <a:t>Bu sistem sayesinde otobüs duraklarında beklerken, beklediğimiz otobüsün ne zaman geleceği ,o an nerede olduğu ve  taşıdığı yolcu sayısı bilgisini anlık olarak görebiliriz.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2000" dirty="0"/>
              <a:t>Bu sistem bize gün içinde zamanımızı doğru kullanabilmemizi ve bunun sonucunda zamandan  tasarruf edebilmemizi sağlar.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6894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FBAE36-A7E1-4468-A0B2-6D8EB952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59" y="1"/>
            <a:ext cx="11213841" cy="673670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400" b="1" dirty="0"/>
              <a:t>How many minutes will the bus arrive?</a:t>
            </a:r>
            <a:endParaRPr lang="tr-TR" sz="3400" b="1" dirty="0"/>
          </a:p>
          <a:p>
            <a:pPr marL="0" indent="0">
              <a:buNone/>
            </a:pPr>
            <a:r>
              <a:rPr lang="en-US" sz="3400" b="1" dirty="0"/>
              <a:t>How many minutes is the bus away from the </a:t>
            </a:r>
            <a:endParaRPr lang="tr-TR" sz="3400" b="1" dirty="0"/>
          </a:p>
          <a:p>
            <a:pPr marL="0" indent="0">
              <a:buNone/>
            </a:pPr>
            <a:r>
              <a:rPr lang="en-US" sz="3400" b="1" dirty="0"/>
              <a:t>station? </a:t>
            </a:r>
            <a:r>
              <a:rPr lang="tr-TR" sz="3400" b="1" dirty="0"/>
              <a:t>H</a:t>
            </a:r>
            <a:r>
              <a:rPr lang="en-US" sz="3400" b="1" dirty="0"/>
              <a:t>ow many passengers were on </a:t>
            </a:r>
            <a:endParaRPr lang="tr-TR" sz="3400" b="1" dirty="0"/>
          </a:p>
          <a:p>
            <a:pPr marL="0" indent="0">
              <a:buNone/>
            </a:pPr>
            <a:r>
              <a:rPr lang="en-US" sz="3400" b="1" dirty="0"/>
              <a:t>the bus at that moment</a:t>
            </a:r>
            <a:r>
              <a:rPr lang="tr-TR" sz="3400" b="1" dirty="0"/>
              <a:t> </a:t>
            </a:r>
            <a:r>
              <a:rPr lang="tr-TR" sz="3400" b="1" dirty="0" err="1"/>
              <a:t>to</a:t>
            </a:r>
            <a:r>
              <a:rPr lang="tr-TR" sz="3400" b="1" dirty="0"/>
              <a:t> </a:t>
            </a:r>
            <a:r>
              <a:rPr lang="tr-TR" sz="3400" b="1" dirty="0" err="1"/>
              <a:t>the</a:t>
            </a:r>
            <a:r>
              <a:rPr lang="tr-TR" sz="3400" b="1" dirty="0"/>
              <a:t> </a:t>
            </a:r>
            <a:r>
              <a:rPr lang="tr-TR" sz="3400" b="1" dirty="0" err="1"/>
              <a:t>information</a:t>
            </a:r>
            <a:endParaRPr lang="tr-TR" sz="3400" b="1" dirty="0"/>
          </a:p>
          <a:p>
            <a:pPr marL="0" indent="0">
              <a:buNone/>
            </a:pPr>
            <a:r>
              <a:rPr lang="en-US" sz="3400" b="1" dirty="0"/>
              <a:t>We can find out by looking at the signboard </a:t>
            </a:r>
            <a:endParaRPr lang="tr-TR" sz="3400" b="1" dirty="0"/>
          </a:p>
          <a:p>
            <a:pPr marL="0" indent="0">
              <a:buNone/>
            </a:pPr>
            <a:r>
              <a:rPr lang="en-US" sz="3400" b="1" dirty="0"/>
              <a:t>next to the stations.</a:t>
            </a:r>
            <a:endParaRPr lang="tr-TR" sz="3400" b="1" dirty="0"/>
          </a:p>
          <a:p>
            <a:pPr marL="0" indent="0">
              <a:buNone/>
            </a:pPr>
            <a:endParaRPr lang="tr-TR" sz="29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2900" b="1" dirty="0" err="1"/>
              <a:t>However</a:t>
            </a:r>
            <a:r>
              <a:rPr lang="tr-TR" sz="2900" b="1" dirty="0"/>
              <a:t> </a:t>
            </a:r>
            <a:r>
              <a:rPr lang="tr-TR" sz="2900" b="1" dirty="0" err="1"/>
              <a:t>these</a:t>
            </a:r>
            <a:r>
              <a:rPr lang="tr-TR" sz="2900" b="1" dirty="0"/>
              <a:t> </a:t>
            </a:r>
            <a:r>
              <a:rPr lang="tr-TR" sz="2900" b="1" dirty="0" err="1"/>
              <a:t>signboards,just</a:t>
            </a:r>
            <a:r>
              <a:rPr lang="tr-TR" sz="2900" b="1" dirty="0"/>
              <a:t> </a:t>
            </a:r>
          </a:p>
          <a:p>
            <a:pPr marL="0" indent="0">
              <a:buNone/>
            </a:pPr>
            <a:r>
              <a:rPr lang="tr-TR" sz="2900" b="1" dirty="0"/>
              <a:t>in </a:t>
            </a:r>
            <a:r>
              <a:rPr lang="tr-TR" sz="2900" b="1" dirty="0" err="1"/>
              <a:t>developed</a:t>
            </a:r>
            <a:r>
              <a:rPr lang="tr-TR" sz="2900" b="1" dirty="0"/>
              <a:t> </a:t>
            </a:r>
            <a:r>
              <a:rPr lang="tr-TR" sz="2900" b="1" dirty="0" err="1"/>
              <a:t>places</a:t>
            </a:r>
            <a:r>
              <a:rPr lang="tr-TR" sz="2900" b="1" dirty="0"/>
              <a:t> is </a:t>
            </a:r>
            <a:r>
              <a:rPr lang="tr-TR" sz="2900" b="1" dirty="0" err="1"/>
              <a:t>found</a:t>
            </a:r>
            <a:r>
              <a:rPr lang="tr-TR" sz="2900" b="1" dirty="0"/>
              <a:t> in. </a:t>
            </a:r>
            <a:r>
              <a:rPr lang="tr-TR" sz="2900" b="1" dirty="0" err="1"/>
              <a:t>Hence</a:t>
            </a:r>
            <a:r>
              <a:rPr lang="tr-TR" sz="2900" b="1" dirty="0"/>
              <a:t> </a:t>
            </a:r>
            <a:r>
              <a:rPr lang="en-US" sz="2900" b="1" dirty="0"/>
              <a:t>they</a:t>
            </a:r>
            <a:endParaRPr lang="tr-TR" sz="2900" b="1" dirty="0"/>
          </a:p>
          <a:p>
            <a:pPr marL="0" indent="0">
              <a:buNone/>
            </a:pPr>
            <a:r>
              <a:rPr lang="en-US" sz="2900" b="1" dirty="0"/>
              <a:t> are not available at all stations</a:t>
            </a:r>
            <a:r>
              <a:rPr lang="tr-TR" sz="2900" b="1" dirty="0"/>
              <a:t>.</a:t>
            </a:r>
            <a:endParaRPr lang="tr-TR" sz="2500" dirty="0"/>
          </a:p>
          <a:p>
            <a:pPr marL="0" indent="0">
              <a:buNone/>
            </a:pPr>
            <a:endParaRPr lang="tr-TR" sz="25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Otobüs kaç dakika sonra gelecek ?</a:t>
            </a:r>
          </a:p>
          <a:p>
            <a:pPr marL="0" indent="0">
              <a:buNone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Otobüs durağa kaç dakika  uzaklıkta?  O an</a:t>
            </a:r>
          </a:p>
          <a:p>
            <a:pPr marL="0" indent="0">
              <a:buNone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Otobüste kaç yolcu olduğu bilgisine durakların </a:t>
            </a:r>
          </a:p>
          <a:p>
            <a:pPr marL="0" indent="0">
              <a:buNone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yanlarında bulunan tabelaya bakarak Ulaşabiliriz.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Ancak bu tabelalar sadece gelişmiş</a:t>
            </a:r>
          </a:p>
          <a:p>
            <a:pPr marL="0" indent="0">
              <a:buNone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yerlerde bulunur. Dolayısıyla her  durakta </a:t>
            </a:r>
          </a:p>
          <a:p>
            <a:pPr marL="0" indent="0">
              <a:buNone/>
            </a:pPr>
            <a:r>
              <a:rPr lang="tr-TR" sz="2900" dirty="0">
                <a:latin typeface="Arial" panose="020B0604020202020204" pitchFamily="34" charset="0"/>
                <a:cs typeface="Arial" panose="020B0604020202020204" pitchFamily="34" charset="0"/>
              </a:rPr>
              <a:t>bulunmazlar.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4DE8A3F-A195-475F-9D7D-1DE0C2C78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13" y="699796"/>
            <a:ext cx="5421087" cy="290648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11A5BD0-C39B-4CEF-AEAB-BBC0BAA8C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13" y="3694922"/>
            <a:ext cx="5309121" cy="26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90EC42-B184-4FA0-AC7A-596F7EE2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6" y="139958"/>
            <a:ext cx="11933853" cy="65780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b="1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/>
              <a:t>P</a:t>
            </a:r>
            <a:r>
              <a:rPr lang="en-US" b="1" dirty="0"/>
              <a:t>laces where sign</a:t>
            </a:r>
            <a:r>
              <a:rPr lang="tr-TR" b="1" dirty="0" err="1"/>
              <a:t>boards</a:t>
            </a:r>
            <a:r>
              <a:rPr lang="en-US" b="1" dirty="0"/>
              <a:t> are not available</a:t>
            </a:r>
            <a:r>
              <a:rPr lang="tr-TR" b="1" dirty="0"/>
              <a:t>,</a:t>
            </a:r>
            <a:r>
              <a:rPr lang="en-US" b="1" dirty="0"/>
              <a:t>     </a:t>
            </a:r>
            <a:endParaRPr lang="tr-TR" b="1" dirty="0"/>
          </a:p>
          <a:p>
            <a:pPr marL="0" indent="0">
              <a:buNone/>
            </a:pP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reach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information</a:t>
            </a:r>
            <a:r>
              <a:rPr lang="tr-TR" b="1" dirty="0"/>
              <a:t> </a:t>
            </a:r>
            <a:r>
              <a:rPr lang="en-US" b="1" dirty="0"/>
              <a:t>a mobile application </a:t>
            </a:r>
            <a:endParaRPr lang="tr-TR" b="1" dirty="0"/>
          </a:p>
          <a:p>
            <a:pPr marL="0" indent="0">
              <a:buNone/>
            </a:pPr>
            <a:r>
              <a:rPr lang="en-US" b="1" dirty="0"/>
              <a:t>has been developed.</a:t>
            </a:r>
            <a:endParaRPr lang="en-US" sz="2000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Tabelaların bulunmadığı yerlerde,          </a:t>
            </a:r>
          </a:p>
          <a:p>
            <a:pPr marL="0" indent="0">
              <a:buNone/>
            </a:pPr>
            <a:r>
              <a:rPr lang="tr-TR" dirty="0"/>
              <a:t>bu bilgilere ulaşmak için bir mobil        </a:t>
            </a:r>
          </a:p>
          <a:p>
            <a:pPr marL="0" indent="0">
              <a:buNone/>
            </a:pPr>
            <a:r>
              <a:rPr lang="tr-TR" dirty="0"/>
              <a:t>uygulama geliştirilmiştir.                           </a:t>
            </a:r>
          </a:p>
          <a:p>
            <a:pPr marL="0" indent="0">
              <a:buNone/>
            </a:pPr>
            <a:r>
              <a:rPr lang="tr-TR" sz="2400" b="1" dirty="0"/>
              <a:t>(Resimdeki Ankara ili için geliştirilmiş</a:t>
            </a:r>
          </a:p>
          <a:p>
            <a:pPr marL="0" indent="0">
              <a:buNone/>
            </a:pPr>
            <a:r>
              <a:rPr lang="tr-TR" sz="2400" b="1" dirty="0"/>
              <a:t>Mobil uygulamadır.)</a:t>
            </a:r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2AAF46E-42F9-4ED3-AA53-AC7348F5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02" y="270588"/>
            <a:ext cx="4360508" cy="60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8F528079-CA21-4AAB-A970-7DE583753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0" y="214604"/>
            <a:ext cx="11223172" cy="6643396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tr-TR" sz="3200" b="1" dirty="0"/>
          </a:p>
          <a:p>
            <a:pPr marL="0" indent="0">
              <a:buNone/>
            </a:pPr>
            <a:endParaRPr lang="tr-TR" sz="32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b="1" dirty="0"/>
              <a:t>Every bus stop has a number. When we enter bus stop number in the relevant field, of the buses that will pass from that stop</a:t>
            </a:r>
            <a:r>
              <a:rPr lang="tr-TR" sz="3200" b="1" dirty="0"/>
              <a:t>;</a:t>
            </a:r>
            <a:r>
              <a:rPr lang="tr-TR" sz="3200" b="1" dirty="0" err="1"/>
              <a:t>where</a:t>
            </a:r>
            <a:r>
              <a:rPr lang="tr-TR" sz="3200" b="1" dirty="0"/>
              <a:t> </a:t>
            </a:r>
            <a:r>
              <a:rPr lang="tr-TR" sz="3200" b="1" dirty="0" err="1"/>
              <a:t>located</a:t>
            </a:r>
            <a:r>
              <a:rPr lang="tr-TR" sz="3200" b="1" dirty="0"/>
              <a:t> </a:t>
            </a:r>
            <a:r>
              <a:rPr lang="tr-TR" sz="3200" b="1" dirty="0" err="1"/>
              <a:t>that</a:t>
            </a:r>
            <a:r>
              <a:rPr lang="tr-TR" sz="3200" b="1" dirty="0"/>
              <a:t> moment, </a:t>
            </a:r>
            <a:r>
              <a:rPr lang="en-US" sz="3200" b="1" dirty="0"/>
              <a:t>When will she come to the station</a:t>
            </a:r>
            <a:r>
              <a:rPr lang="tr-TR" sz="3200" b="1" dirty="0"/>
              <a:t>, </a:t>
            </a:r>
            <a:r>
              <a:rPr lang="tr-TR" sz="3200" b="1" dirty="0" err="1"/>
              <a:t>its</a:t>
            </a:r>
            <a:r>
              <a:rPr lang="tr-TR" sz="3200" b="1" dirty="0"/>
              <a:t> </a:t>
            </a:r>
            <a:r>
              <a:rPr lang="tr-TR" sz="3200" b="1" dirty="0" err="1"/>
              <a:t>capacity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carry</a:t>
            </a:r>
            <a:r>
              <a:rPr lang="tr-TR" sz="3200" b="1" dirty="0"/>
              <a:t> </a:t>
            </a:r>
            <a:r>
              <a:rPr lang="tr-TR" sz="3200" b="1" dirty="0" err="1"/>
              <a:t>and</a:t>
            </a:r>
            <a:r>
              <a:rPr lang="tr-TR" sz="3200" b="1" dirty="0"/>
              <a:t>  i</a:t>
            </a:r>
            <a:r>
              <a:rPr lang="en-US" sz="3200" b="1" dirty="0"/>
              <a:t>t shows us the information on the number of passengers it carries at that moment.</a:t>
            </a:r>
            <a:endParaRPr lang="tr-TR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3200" dirty="0"/>
              <a:t>Her otobüs durağının bir numarası vardır. İlgili alana bu durak numarasını girdiğimizde, o duraktan geçecek  olan otobüslerin; o an nerede olduğu, o durağa ne zaman geleceği, taşıyabileceği yolcu kapasitesini ve o an ki taşıdığı yolcu sayısı bilgisini bizlere gösterir.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 marL="0" indent="0">
              <a:buNone/>
            </a:pPr>
            <a:r>
              <a:rPr lang="tr-TR" dirty="0"/>
              <a:t> </a:t>
            </a:r>
          </a:p>
          <a:p>
            <a:pPr marL="0" indent="0">
              <a:buNone/>
            </a:pPr>
            <a:endParaRPr lang="tr-TR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tr-TR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tr-TR" dirty="0">
                <a:sym typeface="Wingdings" panose="05000000000000000000" pitchFamily="2" charset="2"/>
              </a:rPr>
              <a:t>                                                                                         </a:t>
            </a:r>
            <a:r>
              <a:rPr lang="tr-TR" sz="6300" dirty="0">
                <a:sym typeface="Wingdings" panose="05000000000000000000" pitchFamily="2" charset="2"/>
              </a:rPr>
              <a:t> </a:t>
            </a:r>
            <a:endParaRPr lang="tr-TR" sz="6300" dirty="0"/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                                 </a:t>
            </a:r>
          </a:p>
          <a:p>
            <a:pPr marL="0" indent="0">
              <a:buNone/>
            </a:pPr>
            <a:r>
              <a:rPr lang="tr-TR" sz="5400" dirty="0">
                <a:sym typeface="Wingdings" panose="05000000000000000000" pitchFamily="2" charset="2"/>
              </a:rPr>
              <a:t>                                </a:t>
            </a: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DD320F05-C84E-4752-96D5-9BD85205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920482"/>
            <a:ext cx="3920413" cy="360161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B17DCE94-BDE7-40E3-9279-E68C55F95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17" y="2920480"/>
            <a:ext cx="3851460" cy="3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2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4BEC09F8-B850-4FE6-9E8A-6B5A8A1E9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195943"/>
            <a:ext cx="11968066" cy="6587412"/>
          </a:xfrm>
        </p:spPr>
        <p:txBody>
          <a:bodyPr/>
          <a:lstStyle/>
          <a:p>
            <a:pPr marL="0" indent="0">
              <a:buNone/>
            </a:pP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We need a bus pass to get on buses.</a:t>
            </a:r>
            <a:r>
              <a:rPr lang="en-US" sz="1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That's why, we need to load money on this card</a:t>
            </a:r>
            <a:r>
              <a:rPr lang="tr-TR" sz="1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sz="1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tr-TR" sz="1800" b="1" dirty="0"/>
          </a:p>
          <a:p>
            <a:pPr marL="0" indent="0">
              <a:buNone/>
            </a:pPr>
            <a:endParaRPr lang="tr-TR" sz="1800" dirty="0"/>
          </a:p>
          <a:p>
            <a:pPr marL="0" indent="0">
              <a:buNone/>
            </a:pPr>
            <a:endParaRPr lang="tr-TR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1800" dirty="0"/>
              <a:t>Otobüslere binmek için otobüs kartımızın olması gerekiyor. Bu nedenle, bu kartlara para yüklememiz</a:t>
            </a:r>
          </a:p>
          <a:p>
            <a:pPr marL="0" indent="0">
              <a:buNone/>
            </a:pPr>
            <a:r>
              <a:rPr lang="tr-TR" sz="1800" dirty="0"/>
              <a:t>gerekiyor.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0E8C678E-0E9F-4197-A503-2739BDD8B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" y="2864499"/>
            <a:ext cx="5524500" cy="3461657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2114EA6-7D09-4991-9994-2AA27BB4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51" y="2977148"/>
            <a:ext cx="5029201" cy="30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5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F6854F-1B05-426C-847A-A79C7650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7" y="177282"/>
            <a:ext cx="11251163" cy="66807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tr-TR" b="0" i="0" u="none" strike="noStrike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sz="2000" b="1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sz="20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 can learn </a:t>
            </a:r>
            <a:r>
              <a:rPr lang="en-US" sz="2000" b="1" dirty="0">
                <a:solidFill>
                  <a:srgbClr val="202124"/>
                </a:solidFill>
                <a:latin typeface="Arial" panose="020B0604020202020204" pitchFamily="34" charset="0"/>
              </a:rPr>
              <a:t>the remaining balance on our card </a:t>
            </a:r>
            <a:r>
              <a:rPr lang="tr-TR" sz="2000" b="1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sz="2000" b="1" dirty="0" err="1">
                <a:solidFill>
                  <a:srgbClr val="202124"/>
                </a:solidFill>
                <a:latin typeface="Arial" panose="020B0604020202020204" pitchFamily="34" charset="0"/>
              </a:rPr>
              <a:t>hrough</a:t>
            </a:r>
            <a:r>
              <a:rPr lang="en-US" sz="20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20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mobile application.</a:t>
            </a:r>
            <a:endParaRPr lang="tr-TR" sz="4400" b="1" dirty="0"/>
          </a:p>
          <a:p>
            <a:pPr marL="0" indent="0">
              <a:buNone/>
            </a:pP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sz="2000" dirty="0"/>
              <a:t>Kartımızda kalan bakiye miktarını,  bu mobil uygulama sayesinde öğrenebiliriz.</a:t>
            </a:r>
          </a:p>
          <a:p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6B36A50-5F95-47AD-87B0-75E1C85ED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4" y="3256383"/>
            <a:ext cx="3851460" cy="335902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1D0715D-6992-4C78-82E1-E08EB3DD8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606" y="3256383"/>
            <a:ext cx="3851460" cy="34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9A6F2-983E-45F4-A178-DD7643C7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" y="162702"/>
            <a:ext cx="12212994" cy="669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Thanks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he internet of things</a:t>
            </a:r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/ Nesnelerin İnterneti Sayesinde</a:t>
            </a:r>
          </a:p>
          <a:p>
            <a:pPr marL="0" indent="0">
              <a:buNone/>
            </a:pPr>
            <a:endParaRPr lang="tr-TR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/>
              <a:t>T</a:t>
            </a:r>
            <a:r>
              <a:rPr lang="en-US" b="1" dirty="0"/>
              <a:t>he health sector will develop further</a:t>
            </a:r>
            <a:r>
              <a:rPr lang="tr-TR" b="1" dirty="0"/>
              <a:t> </a:t>
            </a:r>
            <a:r>
              <a:rPr lang="tr-TR" dirty="0"/>
              <a:t>/ Sağlık sektörü daha da gelişecek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 err="1"/>
              <a:t>Traffic</a:t>
            </a:r>
            <a:r>
              <a:rPr lang="tr-TR" b="1" dirty="0"/>
              <a:t> </a:t>
            </a:r>
            <a:r>
              <a:rPr lang="tr-TR" b="1" dirty="0" err="1"/>
              <a:t>accidents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</a:t>
            </a:r>
            <a:r>
              <a:rPr lang="tr-TR" b="1" dirty="0" err="1"/>
              <a:t>decrease</a:t>
            </a:r>
            <a:r>
              <a:rPr lang="tr-TR" b="1" dirty="0"/>
              <a:t> / </a:t>
            </a:r>
            <a:r>
              <a:rPr lang="tr-TR" dirty="0"/>
              <a:t>Trafik kazaları azalacak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 err="1"/>
              <a:t>Renewable</a:t>
            </a:r>
            <a:r>
              <a:rPr lang="tr-TR" b="1" dirty="0"/>
              <a:t> </a:t>
            </a:r>
            <a:r>
              <a:rPr lang="tr-TR" b="1" dirty="0" err="1"/>
              <a:t>energy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</a:t>
            </a:r>
            <a:r>
              <a:rPr lang="tr-TR" b="1" dirty="0" err="1"/>
              <a:t>grow</a:t>
            </a:r>
            <a:r>
              <a:rPr lang="tr-TR" b="1" dirty="0"/>
              <a:t> / </a:t>
            </a:r>
            <a:r>
              <a:rPr lang="tr-TR" dirty="0"/>
              <a:t>Yenilenebilir enerji büyüyecek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 err="1"/>
              <a:t>Environmental</a:t>
            </a:r>
            <a:r>
              <a:rPr lang="tr-TR" b="1" dirty="0"/>
              <a:t> </a:t>
            </a:r>
            <a:r>
              <a:rPr lang="tr-TR" b="1" dirty="0" err="1"/>
              <a:t>pollution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</a:t>
            </a:r>
            <a:r>
              <a:rPr lang="tr-TR" b="1" dirty="0" err="1"/>
              <a:t>decrease</a:t>
            </a:r>
            <a:r>
              <a:rPr lang="tr-TR" b="1" dirty="0"/>
              <a:t> /</a:t>
            </a:r>
            <a:r>
              <a:rPr lang="tr-TR" dirty="0"/>
              <a:t> Çevre kirliliği azalacak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 err="1"/>
              <a:t>Agriculture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be </a:t>
            </a:r>
            <a:r>
              <a:rPr lang="tr-TR" b="1" dirty="0" err="1"/>
              <a:t>smart</a:t>
            </a:r>
            <a:r>
              <a:rPr lang="tr-TR" b="1" dirty="0"/>
              <a:t> /</a:t>
            </a:r>
            <a:r>
              <a:rPr lang="tr-TR" dirty="0"/>
              <a:t> Tarım akıllanacak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r-TR" b="1" dirty="0"/>
              <a:t>O</a:t>
            </a:r>
            <a:r>
              <a:rPr lang="en-US" b="1" dirty="0" err="1"/>
              <a:t>nline</a:t>
            </a:r>
            <a:r>
              <a:rPr lang="en-US" b="1" dirty="0"/>
              <a:t> shopping will increase even more</a:t>
            </a:r>
            <a:r>
              <a:rPr lang="tr-TR" b="1" dirty="0"/>
              <a:t>/ </a:t>
            </a:r>
            <a:r>
              <a:rPr lang="tr-TR" dirty="0"/>
              <a:t>Online alışveriş daha da artacak</a:t>
            </a:r>
            <a:endParaRPr lang="tr-TR" sz="3600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730D5D-8DFC-4E1A-BB9B-526367657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82" y="4674633"/>
            <a:ext cx="2845837" cy="202066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61FF280-6F52-43EB-812B-6DC21DA10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14" y="4674636"/>
            <a:ext cx="2513044" cy="202065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ADDC956-1E39-406C-8C38-4F6DE17B0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66" y="4674637"/>
            <a:ext cx="2918150" cy="202066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A06813E-8184-46A1-A6BC-CF9D1C919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85" y="4745196"/>
            <a:ext cx="2667001" cy="19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95250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1110</TotalTime>
  <Words>834</Words>
  <Application>Microsoft Office PowerPoint</Application>
  <PresentationFormat>Geniş ekran</PresentationFormat>
  <Paragraphs>147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23" baseType="lpstr">
      <vt:lpstr>Algerian</vt:lpstr>
      <vt:lpstr>Arial</vt:lpstr>
      <vt:lpstr>Calibri</vt:lpstr>
      <vt:lpstr>Century Gothic</vt:lpstr>
      <vt:lpstr>helvetica neue</vt:lpstr>
      <vt:lpstr>Inter var</vt:lpstr>
      <vt:lpstr>Merriweather</vt:lpstr>
      <vt:lpstr>SourceSans-Regular</vt:lpstr>
      <vt:lpstr>SourceSans-Semibold</vt:lpstr>
      <vt:lpstr>Wingdings</vt:lpstr>
      <vt:lpstr>Wingdings 3</vt:lpstr>
      <vt:lpstr>Duman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ferhat.eltas65@hotmail.com</dc:creator>
  <cp:lastModifiedBy>ferhat.eltas65@hotmail.com</cp:lastModifiedBy>
  <cp:revision>62</cp:revision>
  <dcterms:created xsi:type="dcterms:W3CDTF">2021-03-29T09:13:06Z</dcterms:created>
  <dcterms:modified xsi:type="dcterms:W3CDTF">2021-03-31T20:01:41Z</dcterms:modified>
</cp:coreProperties>
</file>